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6" r:id="rId4"/>
    <p:sldId id="263" r:id="rId5"/>
    <p:sldId id="257" r:id="rId6"/>
    <p:sldId id="259" r:id="rId7"/>
    <p:sldId id="258" r:id="rId8"/>
    <p:sldId id="260" r:id="rId9"/>
    <p:sldId id="264" r:id="rId10"/>
    <p:sldId id="265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9B55"/>
    <a:srgbClr val="CA6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3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27C186-FD40-3D44-88A9-59D1BD62C30C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5E52FB6-7256-F04A-9E5E-679C3DAA6E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4 лучших программ для написания кода | New-Science.ru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5000"/>
                    </a14:imgEffect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63000"/>
              </a:schemeClr>
            </a:glow>
            <a:outerShdw blurRad="241300" dist="50800" dir="396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9723" y="468006"/>
            <a:ext cx="11139055" cy="3702211"/>
          </a:xfrm>
          <a:effectLst>
            <a:glow rad="127000">
              <a:srgbClr val="FFFF00"/>
            </a:glow>
          </a:effectLst>
        </p:spPr>
        <p:txBody>
          <a:bodyPr>
            <a:noAutofit/>
          </a:bodyPr>
          <a:lstStyle/>
          <a:p>
            <a:pPr algn="ctr"/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МИНИСТЕРСТВО НАУКИ И ВЫСШЕГО ОБРАЗОВАНИЯ РФ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РОССИЙСКИЙ ГОСУДАРСТВЕННЫЙ УНИВЕРСИТЕТ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НЕФТИ И ГАЗА 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(НАЦИОНАЛЬНЫЙ ИССЛЕДОВАТЕЛЬСКИЙ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УНИВЕРСИТЕТ) ИМЕНИ И.М. ГУБКИНА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ФАКУЛЬТЕТ АВТОМАТИКИ И ВЫЧИСЛИТЕЛЬНОЙ ТЕХНИКИ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КАФЕДРА АСУ</a:t>
            </a:r>
            <a:r>
              <a:rPr lang="ru-RU" sz="1800" spc="0" dirty="0">
                <a:ln w="0"/>
                <a:solidFill>
                  <a:schemeClr val="tx1"/>
                </a:solidFill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/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Домашнее задание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по дисциплине  «Алгоритмические языки»</a:t>
            </a:r>
            <a:b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</a:b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lfaen" panose="010A0502050306030303" pitchFamily="18" charset="0"/>
              </a:rPr>
              <a:t>Презентация на тему «Сортировки»</a:t>
            </a:r>
            <a:endParaRPr lang="ru-RU" sz="18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28211" y="4170217"/>
            <a:ext cx="6517178" cy="205601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ru-RU" sz="1200" dirty="0">
                <a:latin typeface="Sylfaen" panose="010A0502050306030303" pitchFamily="18" charset="0"/>
              </a:rPr>
              <a:t>Выполнили:</a:t>
            </a:r>
          </a:p>
          <a:p>
            <a:pPr algn="r">
              <a:lnSpc>
                <a:spcPct val="100000"/>
              </a:lnSpc>
            </a:pPr>
            <a:r>
              <a:rPr lang="ru-RU" sz="1200" dirty="0">
                <a:latin typeface="Sylfaen" panose="010A0502050306030303" pitchFamily="18" charset="0"/>
              </a:rPr>
              <a:t>Студенты группы АС 21-04: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latin typeface="Sylfaen" panose="010A0502050306030303" pitchFamily="18" charset="0"/>
              </a:rPr>
              <a:t>Балаян Ангелина, Вишневский Никита, Газизов Азамат, Лабушкина Александра, Стрелец Валерия, Шипов Илья</a:t>
            </a:r>
          </a:p>
          <a:p>
            <a:pPr algn="r">
              <a:lnSpc>
                <a:spcPct val="100000"/>
              </a:lnSpc>
            </a:pPr>
            <a:r>
              <a:rPr lang="ru-RU" sz="1200" dirty="0">
                <a:latin typeface="Sylfaen" panose="010A0502050306030303" pitchFamily="18" charset="0"/>
              </a:rPr>
              <a:t>Проверила: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latin typeface="Sylfaen" panose="010A0502050306030303" pitchFamily="18" charset="0"/>
              </a:rPr>
              <a:t> к.т.н. Доцент кафедры асу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200" dirty="0" err="1">
                <a:latin typeface="Sylfaen" panose="010A0502050306030303" pitchFamily="18" charset="0"/>
              </a:rPr>
              <a:t>Папилина</a:t>
            </a:r>
            <a:r>
              <a:rPr lang="ru-RU" sz="1200" dirty="0">
                <a:latin typeface="Sylfaen" panose="010A0502050306030303" pitchFamily="18" charset="0"/>
              </a:rPr>
              <a:t> Т.М.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1627" y="622623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Москва,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Снимок экрана (4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7440" y="4610100"/>
            <a:ext cx="9685020" cy="1450975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  <a:cs typeface="Sylfaen" panose="010A0502050306030303" pitchFamily="18" charset="0"/>
              </a:rPr>
              <a:t>Блочная сортировка</a:t>
            </a:r>
          </a:p>
        </p:txBody>
      </p:sp>
      <p:pic>
        <p:nvPicPr>
          <p:cNvPr id="107" name="Замещающее содержимое 10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735" y="2739390"/>
            <a:ext cx="5544820" cy="1789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7">
            <a:extLst>
              <a:ext uri="{FF2B5EF4-FFF2-40B4-BE49-F238E27FC236}">
                <a16:creationId xmlns:a16="http://schemas.microsoft.com/office/drawing/2014/main" xmlns="" id="{9122B28F-7C22-4DB2-BA0D-44F1371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02" y="750804"/>
            <a:ext cx="6014687" cy="4934414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FF1A5C1-F44F-4AF1-88E3-AA6E4767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" y="750803"/>
            <a:ext cx="5785956" cy="4934414"/>
          </a:xfrm>
          <a:prstGeom prst="rect">
            <a:avLst/>
          </a:prstGeom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2E019C-D5DF-452C-A785-7B5DDFEC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535" y="-175807"/>
            <a:ext cx="10113645" cy="822960"/>
          </a:xfrm>
        </p:spPr>
        <p:txBody>
          <a:bodyPr/>
          <a:lstStyle/>
          <a:p>
            <a:pPr algn="ctr"/>
            <a:r>
              <a:rPr lang="ru-RU" dirty="0">
                <a:latin typeface="Sylfaen" panose="010A0502050306030303" pitchFamily="18" charset="0"/>
              </a:rPr>
              <a:t>Результаты сравнений алгоритмов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xmlns="" id="{DD4D56FC-4025-410C-9216-5E2C90DE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197" y="5788867"/>
            <a:ext cx="8037605" cy="8764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8107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7826"/>
            <a:ext cx="3200400" cy="2286000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</a:rPr>
              <a:t>Что такое </a:t>
            </a:r>
            <a:r>
              <a:rPr lang="ru-RU" dirty="0" smtClean="0">
                <a:latin typeface="Sylfaen" panose="010A0502050306030303" pitchFamily="18" charset="0"/>
              </a:rPr>
              <a:t>сортировка?</a:t>
            </a:r>
            <a:endParaRPr lang="ru-RU" dirty="0">
              <a:latin typeface="Sylfaen" panose="010A0502050306030303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7634" y="1807587"/>
            <a:ext cx="6492240" cy="5257800"/>
          </a:xfrm>
        </p:spPr>
        <p:txBody>
          <a:bodyPr/>
          <a:lstStyle/>
          <a:p>
            <a:pPr algn="ctr"/>
            <a:r>
              <a:rPr lang="ru-RU" sz="2800" dirty="0">
                <a:latin typeface="Sylfaen" panose="010A0502050306030303" pitchFamily="18" charset="0"/>
              </a:rPr>
              <a:t>Оценка алгоритма сортировки</a:t>
            </a:r>
          </a:p>
          <a:p>
            <a:r>
              <a:rPr lang="ru-RU" dirty="0">
                <a:latin typeface="Sylfaen" panose="010A0502050306030303" pitchFamily="18" charset="0"/>
              </a:rPr>
              <a:t>Алгоритмы сортировки оцениваются по скорости выполнения и эффективности использования памяти:</a:t>
            </a:r>
          </a:p>
          <a:p>
            <a:r>
              <a:rPr lang="ru-RU" b="1" dirty="0">
                <a:latin typeface="Sylfaen" panose="010A0502050306030303" pitchFamily="18" charset="0"/>
              </a:rPr>
              <a:t>Время</a:t>
            </a:r>
            <a:r>
              <a:rPr lang="ru-RU" dirty="0">
                <a:latin typeface="Sylfaen" panose="010A0502050306030303" pitchFamily="18" charset="0"/>
              </a:rPr>
              <a:t> — основной параметр, характеризующий быстродействие алгоритма. </a:t>
            </a:r>
          </a:p>
          <a:p>
            <a:r>
              <a:rPr lang="ru-RU" b="1" dirty="0">
                <a:latin typeface="Sylfaen" panose="010A0502050306030303" pitchFamily="18" charset="0"/>
              </a:rPr>
              <a:t>Память</a:t>
            </a:r>
            <a:r>
              <a:rPr lang="ru-RU" dirty="0">
                <a:latin typeface="Sylfaen" panose="010A0502050306030303" pitchFamily="18" charset="0"/>
              </a:rPr>
              <a:t> — ряд алгоритмов требует выделения дополнительной памяти под временное хранение данных. 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96863" y="2541185"/>
            <a:ext cx="3493698" cy="3790604"/>
          </a:xfrm>
        </p:spPr>
        <p:txBody>
          <a:bodyPr>
            <a:normAutofit/>
          </a:bodyPr>
          <a:lstStyle/>
          <a:p>
            <a:r>
              <a:rPr lang="ru-RU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Сортировка данных — это </a:t>
            </a:r>
            <a:r>
              <a:rPr lang="ru-RU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алгоритм для упорядочивания элементов в массиве</a:t>
            </a:r>
            <a:r>
              <a:rPr lang="ru-RU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Sylfaen" panose="010A0502050306030303" pitchFamily="18" charset="0"/>
              </a:rPr>
              <a:t>Сложности с сортировкой начинаются, когда: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Sylfaen" panose="010A0502050306030303" pitchFamily="18" charset="0"/>
              </a:rPr>
              <a:t>массивы данных большие- на тысячи, десятки и сотни тысяч элементов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Sylfaen" panose="010A0502050306030303" pitchFamily="18" charset="0"/>
              </a:rPr>
              <a:t>затруднен доступ к данным (например, они идут потоком)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Sylfaen" panose="010A0502050306030303" pitchFamily="18" charset="0"/>
              </a:rPr>
              <a:t>возможностей железа не хватает и нужны более экономные алгоритмы, чем те, которые встроены в язык программирования</a:t>
            </a:r>
          </a:p>
          <a:p>
            <a:endParaRPr lang="ru-RU" dirty="0">
              <a:latin typeface="Sylfaen" panose="010A0502050306030303" pitchFamily="18" charset="0"/>
            </a:endParaRPr>
          </a:p>
          <a:p>
            <a:endParaRPr lang="ru-RU" dirty="0"/>
          </a:p>
        </p:txBody>
      </p:sp>
      <p:sp>
        <p:nvSpPr>
          <p:cNvPr id="14" name="AutoShape 10" descr="❌"/>
          <p:cNvSpPr>
            <a:spLocks noChangeAspect="1" noChangeArrowheads="1"/>
          </p:cNvSpPr>
          <p:nvPr/>
        </p:nvSpPr>
        <p:spPr bwMode="auto">
          <a:xfrm>
            <a:off x="144463" y="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15" name="AutoShape 11" descr="❌"/>
          <p:cNvSpPr>
            <a:spLocks noChangeAspect="1" noChangeArrowheads="1"/>
          </p:cNvSpPr>
          <p:nvPr/>
        </p:nvSpPr>
        <p:spPr bwMode="auto">
          <a:xfrm>
            <a:off x="144463" y="342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7850" y="1144275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Свойства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80160" y="1880557"/>
            <a:ext cx="4937760" cy="337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i="1" dirty="0">
                <a:latin typeface="Sylfaen" panose="010A0502050306030303" pitchFamily="18" charset="0"/>
              </a:rPr>
              <a:t>Устойчивость </a:t>
            </a:r>
            <a:r>
              <a:rPr lang="ru-RU" dirty="0">
                <a:latin typeface="Sylfaen" panose="010A0502050306030303" pitchFamily="18" charset="0"/>
              </a:rPr>
              <a:t>-устойчивая сортировка не меняет взаимного расположения элементов с одинаковыми ключами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i="1" dirty="0">
                <a:latin typeface="Sylfaen" panose="010A0502050306030303" pitchFamily="18" charset="0"/>
              </a:rPr>
              <a:t>Естественность поведения- </a:t>
            </a:r>
            <a:r>
              <a:rPr lang="ru-RU" dirty="0">
                <a:latin typeface="Sylfaen" panose="010A0502050306030303" pitchFamily="18" charset="0"/>
              </a:rPr>
              <a:t>эффективность метода при обработке уже упорядоченных или частично упорядоченных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i="1" dirty="0">
                <a:latin typeface="Sylfaen" panose="010A0502050306030303" pitchFamily="18" charset="0"/>
              </a:rPr>
              <a:t>Использование операции сравнения </a:t>
            </a:r>
            <a:r>
              <a:rPr lang="ru-RU" dirty="0">
                <a:latin typeface="Sylfaen" panose="010A0502050306030303" pitchFamily="18" charset="0"/>
              </a:rPr>
              <a:t>- алгоритмы, использующие для сортировки сравнения элементов между собой</a:t>
            </a:r>
          </a:p>
          <a:p>
            <a:endParaRPr lang="ru-RU" dirty="0">
              <a:latin typeface="Sylfaen" panose="010A0502050306030303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80230" y="1144275"/>
            <a:ext cx="4937760" cy="736282"/>
          </a:xfrm>
        </p:spPr>
        <p:txBody>
          <a:bodyPr/>
          <a:lstStyle/>
          <a:p>
            <a:pPr algn="ctr"/>
            <a:r>
              <a:rPr lang="ru-RU" dirty="0"/>
              <a:t>Типы упорядочения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80230" y="1380224"/>
            <a:ext cx="4937760" cy="33782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latin typeface="Sylfaen" panose="010A050205030603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i="1" dirty="0">
                <a:latin typeface="Sylfaen" panose="010A0502050306030303" pitchFamily="18" charset="0"/>
              </a:rPr>
              <a:t>Внутренняя сортировка </a:t>
            </a:r>
            <a:r>
              <a:rPr lang="ru-RU" dirty="0">
                <a:latin typeface="Sylfaen" panose="010A0502050306030303" pitchFamily="18" charset="0"/>
              </a:rPr>
              <a:t> оперирует массивами, целиком помещающимися в оперативной памяти с произвольным доступом к любой ячейке. Данные обычно упорядочиваются на том же месте без дополнительных затрат.</a:t>
            </a:r>
            <a:endParaRPr lang="en-US" dirty="0">
              <a:latin typeface="Sylfaen" panose="010A050205030603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i="1" dirty="0">
                <a:solidFill>
                  <a:schemeClr val="tx1"/>
                </a:solidFill>
                <a:latin typeface="Sylfaen" panose="010A0502050306030303" pitchFamily="18" charset="0"/>
              </a:rPr>
              <a:t>Внешняя сортировка </a:t>
            </a:r>
            <a:r>
              <a:rPr lang="ru-RU" dirty="0">
                <a:solidFill>
                  <a:schemeClr val="tx1"/>
                </a:solidFill>
                <a:latin typeface="Sylfaen" panose="010A0502050306030303" pitchFamily="18" charset="0"/>
              </a:rPr>
              <a:t>оперирует запоминающими устройствами большого объёма, но не с произвольным доступом, а последовательным, а затраты на перемотку по сравнению с памятью неоправданно велики.</a:t>
            </a:r>
          </a:p>
          <a:p>
            <a:endParaRPr lang="ru-RU" dirty="0"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968154" y="2370105"/>
            <a:ext cx="4399471" cy="2018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Алгоритмы сортировок</a:t>
            </a:r>
          </a:p>
        </p:txBody>
      </p:sp>
      <p:sp>
        <p:nvSpPr>
          <p:cNvPr id="4" name="Прямоугольник с двумя усеченными противолежащими углами 3"/>
          <p:cNvSpPr/>
          <p:nvPr/>
        </p:nvSpPr>
        <p:spPr>
          <a:xfrm>
            <a:off x="1483745" y="1845689"/>
            <a:ext cx="2484407" cy="1017917"/>
          </a:xfrm>
          <a:prstGeom prst="snip2Diag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Шейкерная</a:t>
            </a:r>
          </a:p>
        </p:txBody>
      </p:sp>
      <p:sp>
        <p:nvSpPr>
          <p:cNvPr id="5" name="Прямоугольник с двумя усеченными противолежащими углами 4"/>
          <p:cNvSpPr/>
          <p:nvPr/>
        </p:nvSpPr>
        <p:spPr>
          <a:xfrm>
            <a:off x="1483744" y="3949453"/>
            <a:ext cx="2484407" cy="1017917"/>
          </a:xfrm>
          <a:prstGeom prst="snip2Diag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Блочная</a:t>
            </a:r>
            <a:r>
              <a:rPr lang="ru-RU" u="sng" dirty="0"/>
              <a:t> </a:t>
            </a:r>
            <a:endParaRPr lang="ru-RU" dirty="0"/>
          </a:p>
        </p:txBody>
      </p:sp>
      <p:sp>
        <p:nvSpPr>
          <p:cNvPr id="6" name="Прямоугольник с двумя усеченными противолежащими углами 5"/>
          <p:cNvSpPr/>
          <p:nvPr/>
        </p:nvSpPr>
        <p:spPr>
          <a:xfrm>
            <a:off x="8428013" y="3949453"/>
            <a:ext cx="2484407" cy="1017917"/>
          </a:xfrm>
          <a:prstGeom prst="snip2Diag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Гномья</a:t>
            </a:r>
          </a:p>
        </p:txBody>
      </p:sp>
      <p:sp>
        <p:nvSpPr>
          <p:cNvPr id="7" name="Прямоугольник с двумя усеченными противолежащими углами 6"/>
          <p:cNvSpPr/>
          <p:nvPr/>
        </p:nvSpPr>
        <p:spPr>
          <a:xfrm>
            <a:off x="8428013" y="1845689"/>
            <a:ext cx="2484407" cy="1017917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Пирамидальная</a:t>
            </a:r>
          </a:p>
        </p:txBody>
      </p:sp>
      <p:sp>
        <p:nvSpPr>
          <p:cNvPr id="8" name="Прямоугольник с двумя усеченными противолежащими углами 7"/>
          <p:cNvSpPr/>
          <p:nvPr/>
        </p:nvSpPr>
        <p:spPr>
          <a:xfrm>
            <a:off x="4925683" y="827772"/>
            <a:ext cx="2484407" cy="1017917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Расческа</a:t>
            </a:r>
          </a:p>
        </p:txBody>
      </p:sp>
      <p:sp>
        <p:nvSpPr>
          <p:cNvPr id="9" name="Прямоугольник с двумя усеченными противолежащими углами 8"/>
          <p:cNvSpPr/>
          <p:nvPr/>
        </p:nvSpPr>
        <p:spPr>
          <a:xfrm>
            <a:off x="4925683" y="4967370"/>
            <a:ext cx="2484407" cy="1017917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Плавная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 descr="Снимок экрана (4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0215" y="304800"/>
            <a:ext cx="7720330" cy="1470025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  <a:cs typeface="Sylfaen" panose="010A0502050306030303" pitchFamily="18" charset="0"/>
              </a:rPr>
              <a:t>Шейкерная сортировка</a:t>
            </a:r>
            <a:r>
              <a:rPr lang="ru-RU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6725" y="2359534"/>
            <a:ext cx="3940629" cy="36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Снимок экрана (44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4635" y="4629785"/>
            <a:ext cx="8013065" cy="1325880"/>
          </a:xfrm>
        </p:spPr>
        <p:txBody>
          <a:bodyPr>
            <a:normAutofit fontScale="90000"/>
          </a:bodyPr>
          <a:lstStyle/>
          <a:p>
            <a:r>
              <a:rPr lang="ru-RU" sz="5335" dirty="0">
                <a:latin typeface="Sylfaen" panose="010A0502050306030303" pitchFamily="18" charset="0"/>
                <a:cs typeface="Sylfaen" panose="010A0502050306030303" pitchFamily="18" charset="0"/>
              </a:rPr>
              <a:t>Пирамидальная сортировка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1039" y="1214821"/>
            <a:ext cx="4096110" cy="313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Снимок экрана (4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0705" y="248920"/>
            <a:ext cx="6320790" cy="1450975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  <a:cs typeface="Sylfaen" panose="010A0502050306030303" pitchFamily="18" charset="0"/>
              </a:rPr>
              <a:t>Сортировка расческой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4058" y="2097555"/>
            <a:ext cx="3831771" cy="36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Изображение 104"/>
          <p:cNvPicPr/>
          <p:nvPr/>
        </p:nvPicPr>
        <p:blipFill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Снимок экрана (45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1480" y="4657090"/>
            <a:ext cx="5974080" cy="869315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  <a:cs typeface="Sylfaen" panose="010A0502050306030303" pitchFamily="18" charset="0"/>
              </a:rPr>
              <a:t>Гномья сортировка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4210" y="1798955"/>
            <a:ext cx="6248400" cy="10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Снимок экрана (45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5610" y="410845"/>
            <a:ext cx="6550025" cy="1288415"/>
          </a:xfrm>
        </p:spPr>
        <p:txBody>
          <a:bodyPr/>
          <a:lstStyle/>
          <a:p>
            <a:r>
              <a:rPr lang="ru-RU" dirty="0">
                <a:latin typeface="Sylfaen" panose="010A0502050306030303" pitchFamily="18" charset="0"/>
                <a:cs typeface="Sylfaen" panose="010A0502050306030303" pitchFamily="18" charset="0"/>
              </a:rPr>
              <a:t>Плавная сортировка</a:t>
            </a:r>
          </a:p>
        </p:txBody>
      </p:sp>
      <p:pic>
        <p:nvPicPr>
          <p:cNvPr id="106" name="Замещающее содержимое 10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9035" y="2622550"/>
            <a:ext cx="4222115" cy="2893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Ретр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132</Words>
  <Application>Microsoft Office PowerPoint</Application>
  <PresentationFormat>Широкоэкранный</PresentationFormat>
  <Paragraphs>40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Sylfaen</vt:lpstr>
      <vt:lpstr>Wingdings</vt:lpstr>
      <vt:lpstr>Ретро</vt:lpstr>
      <vt:lpstr>МИНИСТЕРСТВО НАУКИ И ВЫСШЕГО ОБРАЗОВАНИЯ РФ  РОССИЙСКИЙ ГОСУДАРСТВЕННЫЙ УНИВЕРСИТЕТ  НЕФТИ И ГАЗА  (НАЦИОНАЛЬНЫЙ ИССЛЕДОВАТЕЛЬСКИЙ  УНИВЕРСИТЕТ) ИМЕНИ И.М. ГУБКИНА  ФАКУЛЬТЕТ АВТОМАТИКИ И ВЫЧИСЛИТЕЛЬНОЙ ТЕХНИКИ  КАФЕДРА АСУ  Домашнее задание по дисциплине  «Алгоритмические языки» Презентация на тему «Сортировки»</vt:lpstr>
      <vt:lpstr>Что такое сортировка?</vt:lpstr>
      <vt:lpstr>Презентация PowerPoint</vt:lpstr>
      <vt:lpstr>Презентация PowerPoint</vt:lpstr>
      <vt:lpstr>Шейкерная сортировка </vt:lpstr>
      <vt:lpstr>Пирамидальная сортировка</vt:lpstr>
      <vt:lpstr>Сортировка расческой </vt:lpstr>
      <vt:lpstr>Гномья сортировка</vt:lpstr>
      <vt:lpstr>Плавная сортировка</vt:lpstr>
      <vt:lpstr>Блочная сортировка</vt:lpstr>
      <vt:lpstr>Результаты сравнений алгоритмов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Сортировки 4 штуки тока ЮХУУ</dc:title>
  <dc:creator>Ангелина Балаян</dc:creator>
  <cp:lastModifiedBy>poisk1</cp:lastModifiedBy>
  <cp:revision>21</cp:revision>
  <dcterms:created xsi:type="dcterms:W3CDTF">2022-11-28T21:06:00Z</dcterms:created>
  <dcterms:modified xsi:type="dcterms:W3CDTF">2022-12-13T10:31:43Z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AD82A3B1D09D46FBB5465FB82E98C423</vt:lpwstr>
  </property>
  <property fmtid="{D5CDD505-2E9C-101B-9397-08002B2CF9AE}" pid="3" name="KSOProductBuildVer">
    <vt:lpwstr>1049-11.2.0.11380</vt:lpwstr>
  </property>
</Properties>
</file>